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19.10.2015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19.10.2015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359898"/>
            <a:ext cx="7624786" cy="492649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УКРАЇНСЬКА СЕРЕДНЬОВІЧНА ЛІТЕРАТУРА ХІ–ХV ст. ПЕРЕКЛАДНА ЛІТЕРАТУРА. БІБЛІЯ.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22553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 smtClean="0"/>
              <a:t>Актуалізація</a:t>
            </a:r>
            <a:r>
              <a:rPr lang="ru-RU" b="1" dirty="0" smtClean="0"/>
              <a:t> </a:t>
            </a:r>
            <a:r>
              <a:rPr lang="ru-RU" b="1" dirty="0" err="1" smtClean="0"/>
              <a:t>опорних</a:t>
            </a:r>
            <a:r>
              <a:rPr lang="ru-RU" b="1" dirty="0" smtClean="0"/>
              <a:t> </a:t>
            </a:r>
            <a:r>
              <a:rPr lang="ru-RU" b="1" dirty="0" err="1" smtClean="0"/>
              <a:t>знань</a:t>
            </a:r>
            <a:r>
              <a:rPr lang="ru-RU" b="1" dirty="0" smtClean="0"/>
              <a:t>. </a:t>
            </a:r>
            <a:r>
              <a:rPr lang="ru-RU" b="1" dirty="0" err="1" smtClean="0"/>
              <a:t>Бесіда</a:t>
            </a:r>
            <a:r>
              <a:rPr lang="ru-RU" b="1" dirty="0" smtClean="0"/>
              <a:t> за </a:t>
            </a:r>
            <a:r>
              <a:rPr lang="ru-RU" b="1" dirty="0" err="1" smtClean="0"/>
              <a:t>питаннями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500174"/>
            <a:ext cx="7498080" cy="492922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Яке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книга в </a:t>
            </a:r>
            <a:r>
              <a:rPr lang="ru-RU" dirty="0" err="1" smtClean="0"/>
              <a:t>житті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?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Чому</a:t>
            </a:r>
            <a:r>
              <a:rPr lang="ru-RU" dirty="0" smtClean="0"/>
              <a:t> книгу </a:t>
            </a:r>
            <a:r>
              <a:rPr lang="ru-RU" dirty="0" err="1" smtClean="0"/>
              <a:t>вважають</a:t>
            </a:r>
            <a:r>
              <a:rPr lang="ru-RU" dirty="0" smtClean="0"/>
              <a:t> </a:t>
            </a:r>
            <a:r>
              <a:rPr lang="ru-RU" dirty="0" err="1" smtClean="0"/>
              <a:t>джерелом</a:t>
            </a:r>
            <a:r>
              <a:rPr lang="ru-RU" dirty="0" smtClean="0"/>
              <a:t> </a:t>
            </a:r>
            <a:r>
              <a:rPr lang="ru-RU" dirty="0" err="1" smtClean="0"/>
              <a:t>знань</a:t>
            </a:r>
            <a:r>
              <a:rPr lang="ru-RU" dirty="0" smtClean="0"/>
              <a:t>?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Пригадайте</a:t>
            </a:r>
            <a:r>
              <a:rPr lang="ru-RU" dirty="0" smtClean="0"/>
              <a:t> легенду про </a:t>
            </a:r>
            <a:r>
              <a:rPr lang="ru-RU" dirty="0" err="1" smtClean="0"/>
              <a:t>хрещення</a:t>
            </a:r>
            <a:r>
              <a:rPr lang="ru-RU" dirty="0" smtClean="0"/>
              <a:t> </a:t>
            </a:r>
            <a:r>
              <a:rPr lang="ru-RU" dirty="0" err="1" smtClean="0"/>
              <a:t>Руси-України</a:t>
            </a:r>
            <a:r>
              <a:rPr lang="ru-RU" dirty="0" smtClean="0"/>
              <a:t>. Як народ </a:t>
            </a:r>
            <a:r>
              <a:rPr lang="ru-RU" dirty="0" err="1" smtClean="0"/>
              <a:t>сприймав</a:t>
            </a:r>
            <a:r>
              <a:rPr lang="ru-RU" dirty="0" smtClean="0"/>
              <a:t> </a:t>
            </a:r>
            <a:r>
              <a:rPr lang="ru-RU" dirty="0" err="1" smtClean="0"/>
              <a:t>християнство</a:t>
            </a:r>
            <a:r>
              <a:rPr lang="ru-RU" dirty="0" smtClean="0"/>
              <a:t>?</a:t>
            </a:r>
          </a:p>
          <a:p>
            <a:r>
              <a:rPr lang="ru-RU" dirty="0" smtClean="0"/>
              <a:t> </a:t>
            </a:r>
            <a:r>
              <a:rPr lang="ru-RU" dirty="0" smtClean="0"/>
              <a:t>Чим </a:t>
            </a:r>
            <a:r>
              <a:rPr lang="ru-RU" dirty="0" err="1" smtClean="0"/>
              <a:t>християнське</a:t>
            </a:r>
            <a:r>
              <a:rPr lang="ru-RU" dirty="0" smtClean="0"/>
              <a:t> </a:t>
            </a:r>
            <a:r>
              <a:rPr lang="ru-RU" dirty="0" err="1" smtClean="0"/>
              <a:t>вірування</a:t>
            </a:r>
            <a:r>
              <a:rPr lang="ru-RU" dirty="0" smtClean="0"/>
              <a:t> </a:t>
            </a:r>
            <a:r>
              <a:rPr lang="ru-RU" dirty="0" err="1" smtClean="0"/>
              <a:t>відрізняється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язичницького</a:t>
            </a:r>
            <a:r>
              <a:rPr lang="ru-RU" dirty="0" smtClean="0"/>
              <a:t>?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таке</a:t>
            </a:r>
            <a:r>
              <a:rPr lang="ru-RU" dirty="0" smtClean="0"/>
              <a:t> </a:t>
            </a:r>
            <a:r>
              <a:rPr lang="ru-RU" dirty="0" err="1" smtClean="0"/>
              <a:t>Біблія</a:t>
            </a:r>
            <a:r>
              <a:rPr lang="ru-RU" dirty="0" smtClean="0"/>
              <a:t>? В </a:t>
            </a:r>
            <a:r>
              <a:rPr lang="ru-RU" dirty="0" err="1" smtClean="0"/>
              <a:t>чому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для духовного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?</a:t>
            </a:r>
          </a:p>
          <a:p>
            <a:r>
              <a:rPr lang="ru-RU" dirty="0" smtClean="0"/>
              <a:t> </a:t>
            </a:r>
            <a:r>
              <a:rPr lang="ru-RU" dirty="0" smtClean="0"/>
              <a:t>Як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ставитеся</a:t>
            </a:r>
            <a:r>
              <a:rPr lang="ru-RU" dirty="0" smtClean="0"/>
              <a:t> до </a:t>
            </a:r>
            <a:r>
              <a:rPr lang="ru-RU" dirty="0" err="1" smtClean="0"/>
              <a:t>релігії</a:t>
            </a:r>
            <a:r>
              <a:rPr lang="ru-RU" dirty="0" smtClean="0"/>
              <a:t>?</a:t>
            </a:r>
          </a:p>
          <a:p>
            <a:r>
              <a:rPr lang="ru-RU" dirty="0" smtClean="0"/>
              <a:t>·Дайте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легенді</a:t>
            </a:r>
            <a:r>
              <a:rPr lang="ru-RU" dirty="0" smtClean="0"/>
              <a:t> як жанру фольклору.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легенди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знаєте</a:t>
            </a:r>
            <a:r>
              <a:rPr lang="ru-RU" dirty="0" smtClean="0"/>
              <a:t>? З </a:t>
            </a:r>
            <a:r>
              <a:rPr lang="ru-RU" dirty="0" err="1" smtClean="0"/>
              <a:t>якою</a:t>
            </a:r>
            <a:r>
              <a:rPr lang="ru-RU" dirty="0" smtClean="0"/>
              <a:t> метою вони </a:t>
            </a:r>
            <a:r>
              <a:rPr lang="ru-RU" dirty="0" err="1" smtClean="0"/>
              <a:t>складалися</a:t>
            </a:r>
            <a:r>
              <a:rPr lang="ru-RU" dirty="0" smtClean="0"/>
              <a:t>?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571480"/>
            <a:ext cx="3657600" cy="5615960"/>
          </a:xfrm>
        </p:spPr>
        <p:txBody>
          <a:bodyPr/>
          <a:lstStyle/>
          <a:p>
            <a:pPr algn="ctr">
              <a:buNone/>
            </a:pPr>
            <a:r>
              <a:rPr lang="ru-RU" sz="3600" dirty="0" err="1" smtClean="0">
                <a:solidFill>
                  <a:srgbClr val="FF0000"/>
                </a:solidFill>
              </a:rPr>
              <a:t>Дім</a:t>
            </a:r>
            <a:r>
              <a:rPr lang="ru-RU" sz="3600" dirty="0" smtClean="0">
                <a:solidFill>
                  <a:srgbClr val="FF0000"/>
                </a:solidFill>
              </a:rPr>
              <a:t>, у </a:t>
            </a:r>
            <a:r>
              <a:rPr lang="ru-RU" sz="3600" dirty="0" err="1" smtClean="0">
                <a:solidFill>
                  <a:srgbClr val="FF0000"/>
                </a:solidFill>
              </a:rPr>
              <a:t>якому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</a:rPr>
              <a:t>немає</a:t>
            </a:r>
            <a:r>
              <a:rPr lang="ru-RU" sz="3600" dirty="0" smtClean="0">
                <a:solidFill>
                  <a:srgbClr val="FF0000"/>
                </a:solidFill>
              </a:rPr>
              <a:t> книг, </a:t>
            </a:r>
            <a:r>
              <a:rPr lang="ru-RU" sz="3600" dirty="0" err="1" smtClean="0">
                <a:solidFill>
                  <a:srgbClr val="FF0000"/>
                </a:solidFill>
              </a:rPr>
              <a:t>нагадує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</a:rPr>
              <a:t>тіло</a:t>
            </a:r>
            <a:r>
              <a:rPr lang="ru-RU" sz="3600" dirty="0" smtClean="0">
                <a:solidFill>
                  <a:srgbClr val="FF0000"/>
                </a:solidFill>
              </a:rPr>
              <a:t> без </a:t>
            </a:r>
            <a:r>
              <a:rPr lang="ru-RU" sz="3600" dirty="0" err="1" smtClean="0">
                <a:solidFill>
                  <a:srgbClr val="FF0000"/>
                </a:solidFill>
              </a:rPr>
              <a:t>душі</a:t>
            </a:r>
            <a:r>
              <a:rPr lang="ru-RU" sz="3600" dirty="0" smtClean="0">
                <a:solidFill>
                  <a:srgbClr val="FF0000"/>
                </a:solidFill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           </a:t>
            </a:r>
            <a:r>
              <a:rPr lang="ru-RU" sz="3200" i="1" dirty="0" smtClean="0"/>
              <a:t>Цицерон</a:t>
            </a: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785794"/>
            <a:ext cx="3657600" cy="4572032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 </a:t>
            </a:r>
            <a:r>
              <a:rPr lang="ru-RU" sz="3200" dirty="0" smtClean="0">
                <a:solidFill>
                  <a:srgbClr val="FF0000"/>
                </a:solidFill>
              </a:rPr>
              <a:t>Все </a:t>
            </a:r>
            <a:r>
              <a:rPr lang="ru-RU" sz="3200" dirty="0" err="1" smtClean="0">
                <a:solidFill>
                  <a:srgbClr val="FF0000"/>
                </a:solidFill>
              </a:rPr>
              <a:t>минає</a:t>
            </a:r>
            <a:r>
              <a:rPr lang="ru-RU" sz="3200" dirty="0" smtClean="0">
                <a:solidFill>
                  <a:srgbClr val="FF0000"/>
                </a:solidFill>
              </a:rPr>
              <a:t>, а </a:t>
            </a:r>
            <a:r>
              <a:rPr lang="ru-RU" sz="3200" dirty="0" err="1" smtClean="0">
                <a:solidFill>
                  <a:srgbClr val="FF0000"/>
                </a:solidFill>
              </a:rPr>
              <a:t>любов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</a:rPr>
              <a:t>після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</a:rPr>
              <a:t>всього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</a:rPr>
              <a:t>зостається</a:t>
            </a:r>
            <a:r>
              <a:rPr lang="ru-RU" sz="3200" dirty="0" smtClean="0">
                <a:solidFill>
                  <a:srgbClr val="FF0000"/>
                </a:solidFill>
              </a:rPr>
              <a:t>.</a:t>
            </a:r>
            <a:br>
              <a:rPr lang="ru-RU" sz="3200" dirty="0" smtClean="0">
                <a:solidFill>
                  <a:srgbClr val="FF0000"/>
                </a:solidFill>
              </a:rPr>
            </a:br>
            <a:r>
              <a:rPr lang="ru-RU" sz="3200" dirty="0" smtClean="0">
                <a:solidFill>
                  <a:srgbClr val="FF0000"/>
                </a:solidFill>
              </a:rPr>
              <a:t>Все </a:t>
            </a:r>
            <a:r>
              <a:rPr lang="ru-RU" sz="3200" dirty="0" err="1" smtClean="0">
                <a:solidFill>
                  <a:srgbClr val="FF0000"/>
                </a:solidFill>
              </a:rPr>
              <a:t>минає</a:t>
            </a:r>
            <a:r>
              <a:rPr lang="ru-RU" sz="3200" dirty="0" smtClean="0">
                <a:solidFill>
                  <a:srgbClr val="FF0000"/>
                </a:solidFill>
              </a:rPr>
              <a:t>, а не Бог </a:t>
            </a:r>
            <a:r>
              <a:rPr lang="ru-RU" sz="3200" dirty="0" err="1" smtClean="0">
                <a:solidFill>
                  <a:srgbClr val="FF0000"/>
                </a:solidFill>
              </a:rPr>
              <a:t>і</a:t>
            </a:r>
            <a:r>
              <a:rPr lang="ru-RU" sz="3200" dirty="0" smtClean="0">
                <a:solidFill>
                  <a:srgbClr val="FF0000"/>
                </a:solidFill>
              </a:rPr>
              <a:t> не </a:t>
            </a:r>
            <a:r>
              <a:rPr lang="ru-RU" sz="3200" dirty="0" err="1" smtClean="0">
                <a:solidFill>
                  <a:srgbClr val="FF0000"/>
                </a:solidFill>
              </a:rPr>
              <a:t>любов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         </a:t>
            </a:r>
            <a:r>
              <a:rPr lang="ru-RU" sz="3200" i="1" dirty="0" smtClean="0"/>
              <a:t>Г</a:t>
            </a:r>
            <a:r>
              <a:rPr lang="ru-RU" sz="3200" i="1" dirty="0" smtClean="0"/>
              <a:t>. Сковорода</a:t>
            </a:r>
            <a:endParaRPr lang="ru-RU" sz="3200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65416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4400" dirty="0" err="1" smtClean="0">
                <a:solidFill>
                  <a:srgbClr val="7030A0"/>
                </a:solidFill>
              </a:rPr>
              <a:t>Основні</a:t>
            </a:r>
            <a:r>
              <a:rPr lang="ru-RU" sz="4400" dirty="0" smtClean="0">
                <a:solidFill>
                  <a:srgbClr val="7030A0"/>
                </a:solidFill>
              </a:rPr>
              <a:t> </a:t>
            </a:r>
            <a:r>
              <a:rPr lang="ru-RU" sz="4400" dirty="0" err="1" smtClean="0">
                <a:solidFill>
                  <a:srgbClr val="7030A0"/>
                </a:solidFill>
              </a:rPr>
              <a:t>жанри</a:t>
            </a:r>
            <a:r>
              <a:rPr lang="ru-RU" sz="4400" dirty="0" smtClean="0">
                <a:solidFill>
                  <a:srgbClr val="7030A0"/>
                </a:solidFill>
              </a:rPr>
              <a:t> </a:t>
            </a:r>
            <a:r>
              <a:rPr lang="ru-RU" sz="4400" dirty="0" err="1" smtClean="0">
                <a:solidFill>
                  <a:srgbClr val="7030A0"/>
                </a:solidFill>
              </a:rPr>
              <a:t>давньоруської</a:t>
            </a:r>
            <a:r>
              <a:rPr lang="ru-RU" sz="4400" dirty="0" smtClean="0">
                <a:solidFill>
                  <a:srgbClr val="7030A0"/>
                </a:solidFill>
              </a:rPr>
              <a:t> </a:t>
            </a:r>
            <a:r>
              <a:rPr lang="ru-RU" sz="4400" dirty="0" err="1" smtClean="0">
                <a:solidFill>
                  <a:srgbClr val="7030A0"/>
                </a:solidFill>
              </a:rPr>
              <a:t>літератури</a:t>
            </a:r>
            <a:r>
              <a:rPr lang="ru-RU" sz="4400" dirty="0" smtClean="0">
                <a:solidFill>
                  <a:srgbClr val="7030A0"/>
                </a:solidFill>
              </a:rPr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714488"/>
            <a:ext cx="7498080" cy="4786346"/>
          </a:xfrm>
        </p:spPr>
        <p:txBody>
          <a:bodyPr>
            <a:noAutofit/>
          </a:bodyPr>
          <a:lstStyle/>
          <a:p>
            <a:r>
              <a:rPr lang="ru-RU" dirty="0" err="1" smtClean="0"/>
              <a:t>повісті</a:t>
            </a:r>
            <a:r>
              <a:rPr lang="ru-RU" dirty="0" smtClean="0"/>
              <a:t>, </a:t>
            </a:r>
            <a:endParaRPr lang="en-US" dirty="0" smtClean="0"/>
          </a:p>
          <a:p>
            <a:r>
              <a:rPr lang="ru-RU" dirty="0" err="1" smtClean="0"/>
              <a:t>повідання</a:t>
            </a:r>
            <a:r>
              <a:rPr lang="ru-RU" dirty="0" smtClean="0"/>
              <a:t>, </a:t>
            </a:r>
            <a:endParaRPr lang="en-US" dirty="0" smtClean="0"/>
          </a:p>
          <a:p>
            <a:r>
              <a:rPr lang="ru-RU" dirty="0" err="1" smtClean="0"/>
              <a:t>сказання</a:t>
            </a:r>
            <a:r>
              <a:rPr lang="ru-RU" dirty="0" smtClean="0"/>
              <a:t>, </a:t>
            </a:r>
            <a:endParaRPr lang="en-US" dirty="0" smtClean="0"/>
          </a:p>
          <a:p>
            <a:r>
              <a:rPr lang="ru-RU" dirty="0" err="1" smtClean="0"/>
              <a:t>літописи</a:t>
            </a:r>
            <a:r>
              <a:rPr lang="ru-RU" dirty="0" smtClean="0"/>
              <a:t>, </a:t>
            </a:r>
            <a:endParaRPr lang="en-US" dirty="0" smtClean="0"/>
          </a:p>
          <a:p>
            <a:r>
              <a:rPr lang="ru-RU" dirty="0" err="1" smtClean="0"/>
              <a:t>житія</a:t>
            </a:r>
            <a:r>
              <a:rPr lang="ru-RU" dirty="0" smtClean="0"/>
              <a:t>, </a:t>
            </a:r>
            <a:endParaRPr lang="en-US" dirty="0" smtClean="0"/>
          </a:p>
          <a:p>
            <a:r>
              <a:rPr lang="ru-RU" dirty="0" smtClean="0"/>
              <a:t>слова</a:t>
            </a:r>
            <a:r>
              <a:rPr lang="ru-RU" dirty="0" smtClean="0"/>
              <a:t>, </a:t>
            </a:r>
            <a:endParaRPr lang="en-US" dirty="0" smtClean="0"/>
          </a:p>
          <a:p>
            <a:r>
              <a:rPr lang="ru-RU" dirty="0" err="1" smtClean="0"/>
              <a:t>повчання</a:t>
            </a:r>
            <a:r>
              <a:rPr lang="ru-RU" dirty="0" smtClean="0"/>
              <a:t>, </a:t>
            </a:r>
            <a:endParaRPr lang="en-US" dirty="0" smtClean="0"/>
          </a:p>
          <a:p>
            <a:r>
              <a:rPr lang="ru-RU" dirty="0" err="1" smtClean="0"/>
              <a:t>поеми</a:t>
            </a:r>
            <a:r>
              <a:rPr lang="ru-RU" dirty="0" smtClean="0"/>
              <a:t>,</a:t>
            </a:r>
            <a:endParaRPr lang="en-US" dirty="0" smtClean="0"/>
          </a:p>
          <a:p>
            <a:r>
              <a:rPr lang="ru-RU" dirty="0" smtClean="0"/>
              <a:t> </a:t>
            </a:r>
            <a:r>
              <a:rPr lang="ru-RU" dirty="0" err="1" smtClean="0"/>
              <a:t>хождіння</a:t>
            </a:r>
            <a:r>
              <a:rPr lang="ru-RU" dirty="0" smtClean="0"/>
              <a:t>…</a:t>
            </a:r>
            <a:endParaRPr lang="ru-RU" dirty="0"/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 err="1" smtClean="0"/>
              <a:t>Особливості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розвитку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давньої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української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літератури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Вона </a:t>
            </a:r>
            <a:r>
              <a:rPr lang="ru-RU" dirty="0" err="1" smtClean="0"/>
              <a:t>була</a:t>
            </a:r>
            <a:r>
              <a:rPr lang="ru-RU" dirty="0" smtClean="0"/>
              <a:t> рукописною,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пам’ятки</a:t>
            </a:r>
            <a:r>
              <a:rPr lang="ru-RU" dirty="0" smtClean="0"/>
              <a:t> </a:t>
            </a:r>
            <a:r>
              <a:rPr lang="ru-RU" dirty="0" err="1" smtClean="0"/>
              <a:t>здебільшого</a:t>
            </a:r>
            <a:r>
              <a:rPr lang="ru-RU" dirty="0" smtClean="0"/>
              <a:t> не </a:t>
            </a:r>
            <a:r>
              <a:rPr lang="ru-RU" dirty="0" err="1" smtClean="0"/>
              <a:t>мали</a:t>
            </a:r>
            <a:r>
              <a:rPr lang="ru-RU" dirty="0" smtClean="0"/>
              <a:t> </a:t>
            </a:r>
            <a:r>
              <a:rPr lang="ru-RU" dirty="0" err="1" smtClean="0"/>
              <a:t>стійкого</a:t>
            </a:r>
            <a:r>
              <a:rPr lang="ru-RU" dirty="0" smtClean="0"/>
              <a:t> тексту.</a:t>
            </a:r>
          </a:p>
          <a:p>
            <a:r>
              <a:rPr lang="ru-RU" dirty="0" smtClean="0"/>
              <a:t> </a:t>
            </a:r>
            <a:r>
              <a:rPr lang="ru-RU" dirty="0" smtClean="0"/>
              <a:t>Не </a:t>
            </a:r>
            <a:r>
              <a:rPr lang="ru-RU" dirty="0" err="1" smtClean="0"/>
              <a:t>розвинулось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почуття</a:t>
            </a:r>
            <a:r>
              <a:rPr lang="ru-RU" dirty="0" smtClean="0"/>
              <a:t> </a:t>
            </a:r>
            <a:r>
              <a:rPr lang="ru-RU" dirty="0" err="1" smtClean="0"/>
              <a:t>авторської</a:t>
            </a:r>
            <a:r>
              <a:rPr lang="ru-RU" dirty="0" smtClean="0"/>
              <a:t> </a:t>
            </a:r>
            <a:r>
              <a:rPr lang="ru-RU" dirty="0" err="1" smtClean="0"/>
              <a:t>власності</a:t>
            </a:r>
            <a:r>
              <a:rPr lang="ru-RU" dirty="0" smtClean="0"/>
              <a:t>, </a:t>
            </a:r>
            <a:r>
              <a:rPr lang="ru-RU" dirty="0" err="1" smtClean="0"/>
              <a:t>тексти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 </a:t>
            </a:r>
            <a:r>
              <a:rPr lang="ru-RU" dirty="0" err="1" smtClean="0"/>
              <a:t>не</a:t>
            </a:r>
            <a:r>
              <a:rPr lang="ru-RU" dirty="0" smtClean="0"/>
              <a:t> </a:t>
            </a:r>
            <a:r>
              <a:rPr lang="ru-RU" dirty="0" err="1" smtClean="0"/>
              <a:t>зберегли</a:t>
            </a:r>
            <a:r>
              <a:rPr lang="ru-RU" dirty="0" smtClean="0"/>
              <a:t> </a:t>
            </a:r>
            <a:r>
              <a:rPr lang="ru-RU" dirty="0" err="1" smtClean="0"/>
              <a:t>ні</a:t>
            </a:r>
            <a:r>
              <a:rPr lang="ru-RU" dirty="0" smtClean="0"/>
              <a:t> </a:t>
            </a:r>
            <a:r>
              <a:rPr lang="ru-RU" dirty="0" err="1" smtClean="0"/>
              <a:t>імені</a:t>
            </a:r>
            <a:r>
              <a:rPr lang="ru-RU" dirty="0" smtClean="0"/>
              <a:t> </a:t>
            </a:r>
            <a:r>
              <a:rPr lang="ru-RU" dirty="0" err="1" smtClean="0"/>
              <a:t>їхніх</a:t>
            </a:r>
            <a:r>
              <a:rPr lang="ru-RU" dirty="0" smtClean="0"/>
              <a:t> </a:t>
            </a:r>
            <a:r>
              <a:rPr lang="ru-RU" dirty="0" err="1" smtClean="0"/>
              <a:t>авторів</a:t>
            </a:r>
            <a:r>
              <a:rPr lang="ru-RU" dirty="0" smtClean="0"/>
              <a:t>, </a:t>
            </a:r>
            <a:r>
              <a:rPr lang="ru-RU" dirty="0" err="1" smtClean="0"/>
              <a:t>ні</a:t>
            </a:r>
            <a:r>
              <a:rPr lang="ru-RU" dirty="0" smtClean="0"/>
              <a:t> дат </a:t>
            </a:r>
            <a:r>
              <a:rPr lang="ru-RU" dirty="0" err="1" smtClean="0"/>
              <a:t>написання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Література</a:t>
            </a:r>
            <a:r>
              <a:rPr lang="ru-RU" dirty="0" smtClean="0"/>
              <a:t> </a:t>
            </a:r>
            <a:r>
              <a:rPr lang="ru-RU" dirty="0" err="1" smtClean="0"/>
              <a:t>ця</a:t>
            </a:r>
            <a:r>
              <a:rPr lang="ru-RU" dirty="0" smtClean="0"/>
              <a:t> великою </a:t>
            </a:r>
            <a:r>
              <a:rPr lang="ru-RU" dirty="0" err="1" smtClean="0"/>
              <a:t>мірою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зв’язана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церквою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історичними</a:t>
            </a:r>
            <a:r>
              <a:rPr lang="ru-RU" dirty="0" smtClean="0"/>
              <a:t> </a:t>
            </a:r>
            <a:r>
              <a:rPr lang="ru-RU" dirty="0" err="1" smtClean="0"/>
              <a:t>подіями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тими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іншими</a:t>
            </a:r>
            <a:r>
              <a:rPr lang="ru-RU" dirty="0" smtClean="0"/>
              <a:t> </a:t>
            </a:r>
            <a:r>
              <a:rPr lang="ru-RU" dirty="0" err="1" smtClean="0"/>
              <a:t>історичними</a:t>
            </a:r>
            <a:r>
              <a:rPr lang="ru-RU" dirty="0" smtClean="0"/>
              <a:t> особами.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comb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err="1" smtClean="0"/>
              <a:t>Найдавніші</a:t>
            </a:r>
            <a:r>
              <a:rPr lang="ru-RU" b="1" dirty="0" smtClean="0"/>
              <a:t> </a:t>
            </a:r>
            <a:r>
              <a:rPr lang="ru-RU" b="1" dirty="0" err="1" smtClean="0"/>
              <a:t>рукописні</a:t>
            </a:r>
            <a:r>
              <a:rPr lang="ru-RU" b="1" dirty="0" smtClean="0"/>
              <a:t> книги </a:t>
            </a:r>
            <a:r>
              <a:rPr lang="ru-RU" b="1" dirty="0" err="1" smtClean="0"/>
              <a:t>Київської</a:t>
            </a:r>
            <a:r>
              <a:rPr lang="ru-RU" b="1" dirty="0" smtClean="0"/>
              <a:t> </a:t>
            </a:r>
            <a:r>
              <a:rPr lang="ru-RU" b="1" dirty="0" err="1" smtClean="0"/>
              <a:t>Русі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95910"/>
          </a:xfrm>
        </p:spPr>
        <p:txBody>
          <a:bodyPr>
            <a:normAutofit fontScale="25000" lnSpcReduction="20000"/>
          </a:bodyPr>
          <a:lstStyle/>
          <a:p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Першою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ілюстрованою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книгою, яка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дійшла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до нас,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«Остромирове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Євангеліє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виготовлене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у 1056–1057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рр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. для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новгородського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посадника Остромира. </a:t>
            </a:r>
          </a:p>
          <a:p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Природну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основу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тодішньої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становила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усна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народна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творчість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пісні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перекази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легенди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, заговори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заклинання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Особливе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посідали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пісні-билини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Відомі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билини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Київського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Новгородського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циклів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Прикладом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високого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книжного письма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Ізборники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» (1073, 1076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рр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.),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створені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для великих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київських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князів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Ізяслава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та Святослава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Ярославичів</a:t>
            </a:r>
            <a:r>
              <a:rPr lang="uk-UA" sz="7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Книга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відкривається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розворотом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лівому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аркуші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зображений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князь Святослав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сім’єю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, на правому — Спас на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престолі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. На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третьому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аркуші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зображення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орнаментованого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триглавого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храму,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далі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чотири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портретні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мініатюри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. На берегах книги — знаки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зодіаку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Чудовими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пам’ятками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книжкового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мистецтва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згадувані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нами «Остромирове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Євангеліє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Радзивилівський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літопис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Юрієве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Євангеліє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» та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Слов’яни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мали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дві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азбуки —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глаголицю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кирилицю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Кирилиця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створена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грецькими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ченцями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Кирилом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Мефодієм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поширювали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християнство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слов’ян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кириллицею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написані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відомі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твори ХІ ст.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наступних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століть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: «Остромирове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Євангеліє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Ізборники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Святослава» 1073, 1076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рр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., «Слово про закон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благодать митрополита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Іларіона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Мстиславове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євангеліє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Повість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минулих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літ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» та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comb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142984"/>
          </a:xfrm>
        </p:spPr>
        <p:txBody>
          <a:bodyPr/>
          <a:lstStyle/>
          <a:p>
            <a:pPr algn="ctr"/>
            <a:r>
              <a:rPr lang="ru-RU" b="1" dirty="0" err="1" smtClean="0"/>
              <a:t>Перекладна</a:t>
            </a:r>
            <a:r>
              <a:rPr lang="ru-RU" b="1" dirty="0" smtClean="0"/>
              <a:t> </a:t>
            </a:r>
            <a:r>
              <a:rPr lang="ru-RU" b="1" dirty="0" err="1" smtClean="0"/>
              <a:t>література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071546"/>
            <a:ext cx="7498080" cy="5357850"/>
          </a:xfrm>
        </p:spPr>
        <p:txBody>
          <a:bodyPr>
            <a:normAutofit fontScale="32500" lnSpcReduction="20000"/>
          </a:bodyPr>
          <a:lstStyle/>
          <a:p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найцінніших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перекладів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належить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Пересопницьке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Євангеліє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1556–1561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рр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Назва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походить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монастиря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Пересопниці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Волині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Воно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перекладалося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«для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першого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виразумлення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люду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християнського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посполитого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перекладної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церковної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побутувала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світська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перекладна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література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збірки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афоризмів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Бджола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природничо-наукові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твори типу «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Шестиднев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Іоанна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Екзарха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Фізіолог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хронографи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історичні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повісті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Збірки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афоризмів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своєрідні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антології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стислих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мудрих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висловів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вибраних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Біблії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тематичним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принципом: про добро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зло, про чистоту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невинність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мужність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, правду,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братолюбство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навіть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злих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жінок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. «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Шестидневів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декілька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Найкращий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них — Василя Великого.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коментар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біблійного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повідомлення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творення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світу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шість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, про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астрономічні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небозводу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Збірник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Фізіолог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» —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окремі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оповіді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рослини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каміння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. «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Християнська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топографія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» — перший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географії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5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Таким </a:t>
            </a:r>
            <a:r>
              <a:rPr lang="ru-RU" sz="5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чином, </a:t>
            </a:r>
            <a:r>
              <a:rPr lang="ru-RU" sz="5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перекладна</a:t>
            </a:r>
            <a:r>
              <a:rPr lang="ru-RU" sz="5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література</a:t>
            </a:r>
            <a:r>
              <a:rPr lang="ru-RU" sz="5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5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5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жанр </a:t>
            </a:r>
            <a:r>
              <a:rPr lang="ru-RU" sz="5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давньої</a:t>
            </a:r>
            <a:r>
              <a:rPr lang="ru-RU" sz="5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літератур</a:t>
            </a:r>
            <a:r>
              <a:rPr lang="ru-RU" sz="5500" dirty="0" err="1" smtClean="0">
                <a:solidFill>
                  <a:srgbClr val="FF0000"/>
                </a:solidFill>
              </a:rPr>
              <a:t>и</a:t>
            </a:r>
            <a:r>
              <a:rPr lang="ru-RU" sz="5500" dirty="0" smtClean="0">
                <a:solidFill>
                  <a:srgbClr val="FF0000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err="1" smtClean="0"/>
              <a:t>Біблія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214422"/>
            <a:ext cx="7498080" cy="5033978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Однією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священних книг,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зібрали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мудрість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тисячоліть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Біблія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Кожне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слово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потребує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глибокого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осмислення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вона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вказує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шлях до вершин духу.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Біблія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прагне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чітко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виписати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добро, а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чому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сутність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зла.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Заповіді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Господні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твердять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Люби Господа Бога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твого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всім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серцем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твоїм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всією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душею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твоєю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всім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розумінням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твоїм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Матвія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гл. 22:37).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Люби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ближнього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свого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як самого себе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Матвія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гл. 22:39).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двох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заповідях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Закон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Пророки стоять»,— твердить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святий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Матвій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dirty="0"/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</TotalTime>
  <Words>690</Words>
  <PresentationFormat>Экран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УКРАЇНСЬКА СЕРЕДНЬОВІЧНА ЛІТЕРАТУРА ХІ–ХV ст. ПЕРЕКЛАДНА ЛІТЕРАТУРА. БІБЛІЯ. </vt:lpstr>
      <vt:lpstr>Актуалізація опорних знань. Бесіда за питаннями</vt:lpstr>
      <vt:lpstr>Слайд 3</vt:lpstr>
      <vt:lpstr> Основні жанри давньоруської літератури: </vt:lpstr>
      <vt:lpstr>Особливості розвитку давньої української літератури</vt:lpstr>
      <vt:lpstr>Найдавніші рукописні книги Київської Русі</vt:lpstr>
      <vt:lpstr>Перекладна література</vt:lpstr>
      <vt:lpstr>Біблія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УКРАЇНСЬКА СЕРЕДНЬОВІЧНА ЛІТЕРАТУРА ХІ–ХV ст. ПЕРЕКЛАДНА ЛІТЕРАТУРА. БІБЛІЯ.</dc:title>
  <dc:creator>PC</dc:creator>
  <cp:lastModifiedBy>PC</cp:lastModifiedBy>
  <cp:revision>3</cp:revision>
  <dcterms:created xsi:type="dcterms:W3CDTF">2015-10-19T16:46:55Z</dcterms:created>
  <dcterms:modified xsi:type="dcterms:W3CDTF">2015-10-19T17:10:08Z</dcterms:modified>
</cp:coreProperties>
</file>